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8cd8b758d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8cd8b758d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8cd8b758d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8cd8b758d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8cd8b758d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8cd8b758d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8cd8b758d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8cd8b758d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8cd8b758d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8cd8b758d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8cd8b758d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8cd8b758d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8cd8b758d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8cd8b758d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8cd8b758d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8cd8b758d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8cd8b758d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8cd8b758d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8cd8b758d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28cd8b758d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8cd8b758d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8cd8b758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8cd8b758d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28cd8b758d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8cd8b758d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28cd8b758d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8cd8b758d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28cd8b758d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8cd8b758d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28cd8b758d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8cd8b758d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8cd8b758d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8cd8b758d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8cd8b758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8cd8b758d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8cd8b758d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8cd8b758d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8cd8b758d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8cd8b758d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8cd8b758d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8cd8b758d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8cd8b758d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8cd8b758d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8cd8b758d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jpg"/><Relationship Id="rId4" Type="http://schemas.openxmlformats.org/officeDocument/2006/relationships/image" Target="../media/image4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jpg"/><Relationship Id="rId4" Type="http://schemas.openxmlformats.org/officeDocument/2006/relationships/image" Target="../media/image15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9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2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Relationship Id="rId4" Type="http://schemas.openxmlformats.org/officeDocument/2006/relationships/image" Target="../media/image1.jpg"/><Relationship Id="rId5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</a:rPr>
              <a:t>Hertzsprung-Russell diagram</a:t>
            </a:r>
            <a:endParaRPr sz="4800">
              <a:solidFill>
                <a:srgbClr val="FFFFFF"/>
              </a:solidFill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Kristen Luchsinger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Astronomy 110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HR Diagrams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20" name="Google Shape;120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1" name="Google Shape;12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8171" y="0"/>
            <a:ext cx="486060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4446" y="0"/>
            <a:ext cx="486060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Life of a Star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34" name="Google Shape;134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Birth: a dense clump of gas 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gravitationally collapses into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 a ball of gas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Ball of gas eventually becomes 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hot and dense enough to fuse 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hydrogen into helium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A star is born!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35" name="Google Shape;13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3396" y="0"/>
            <a:ext cx="486060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Stars spend most of their lives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on the Main Sequence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Burn hydrogen into helium until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the cores run out of hydrogen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42" name="Google Shape;14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3396" y="0"/>
            <a:ext cx="486060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Red Giants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48" name="Google Shape;148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Stars run out of hydrogen in their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cores 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Start burning hydrogen in a shell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around the helium core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Rapidly expand in radius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Cool off in surface temperature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Increase in luminosity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49" name="Google Shape;14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3396" y="0"/>
            <a:ext cx="486060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56" name="Google Shape;15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475" y="488625"/>
            <a:ext cx="4071544" cy="4166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1500" y="571500"/>
            <a:ext cx="4762500" cy="400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4" name="Google Shape;16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2513"/>
            <a:ext cx="4440052" cy="4698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3950" y="222501"/>
            <a:ext cx="4440049" cy="46984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Long Slow Death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1" name="Google Shape;171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Star blows away its outer layers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Left with a cloud of glowing gas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and an exposed core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Exposed core is called a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White dwarf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White dwarves slowly cool for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the rest of time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72" name="Google Shape;17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3396" y="0"/>
            <a:ext cx="486060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Planetary Nebula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8" name="Google Shape;178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FFFFFF"/>
                </a:solidFill>
              </a:rPr>
              <a:t>The Ring Nebula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79" name="Google Shape;17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93346" y="0"/>
            <a:ext cx="5050656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If a star has about 8x as 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much mass as the Sun, its 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core will become unstable 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before it becomes a 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Planetary Nebula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Instead, it will explode!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The Crab Nebula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85" name="Google Shape;18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4475" y="0"/>
            <a:ext cx="535952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But what about Supernovae?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223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HR Diagram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96156"/>
            <a:ext cx="9144001" cy="43473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HR Diagram as a measure of age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2" name="Google Shape;192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For a given group of stars that was born at 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the same time, not all these stellar phases 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will occur together.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 The red giant turnoff will occur later for 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smaller/cooler stars.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 A star cluster is a good example of stars 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that were all born together.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 Clusters also have the benefit of all the 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stars being the same distance from us, so 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magnitude can be a useful measurement.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93" name="Google Shape;19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2488" y="1152475"/>
            <a:ext cx="3771512" cy="399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M67 - about 4 billion years old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9" name="Google Shape;199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00" name="Google Shape;20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0500" y="1313450"/>
            <a:ext cx="6781800" cy="339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M13 - about 12 billion years old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06" name="Google Shape;206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Google Shape;207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2075" y="1471325"/>
            <a:ext cx="6599851" cy="347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5"/>
          <p:cNvSpPr txBox="1"/>
          <p:nvPr>
            <p:ph type="title"/>
          </p:nvPr>
        </p:nvSpPr>
        <p:spPr>
          <a:xfrm>
            <a:off x="311700" y="223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13" name="Google Shape;213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14" name="Google Shape;21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98081"/>
            <a:ext cx="9144001" cy="43473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Magnitude System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Developed by the Ancient Greeks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Brightest stars were “Magnitude 1” stars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Faintest stars visible to the human eye were “Magnitude 6” stars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System was formalized in the 1800s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Logarithmic scale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5 magnitudes less means 100 times more light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Magnitudes measure RELATIVE brightness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Two stars of the same magnitude may be at different distances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The star at 10 light years will be 100 times fainter if the stars have the same luminosity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8100" y="2384425"/>
            <a:ext cx="5715000" cy="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Luminosity vs Absolute Magnitude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Both measure the intrinsic brightness of a star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Magnitude measures how much light we see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Luminosity measures how much light the star emits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If we know an object’s magnitude and distance, we can calculate its luminosity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Usually measured in units of Solar Luminosity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Absolute magnitude is the magnitude a star would have if it were at a distance of 10 parsecs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Colors of the Stars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7" name="Google Shape;8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In the early 1900s, astronomers started sorting stars by temperature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O is hot and blue, M is cold and red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The Sun is a G5 star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“Oh Be A Fine Girl/Guy, Kiss Me”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0963" y="2989713"/>
            <a:ext cx="5629275" cy="151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Harvard Women</a:t>
            </a:r>
            <a:endParaRPr/>
          </a:p>
        </p:txBody>
      </p:sp>
      <p:sp>
        <p:nvSpPr>
          <p:cNvPr id="94" name="Google Shape;94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1325" y="1108800"/>
            <a:ext cx="2272750" cy="294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2925" y="1100125"/>
            <a:ext cx="2095500" cy="294322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9"/>
          <p:cNvSpPr txBox="1"/>
          <p:nvPr/>
        </p:nvSpPr>
        <p:spPr>
          <a:xfrm>
            <a:off x="670513" y="4167025"/>
            <a:ext cx="2210100" cy="2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Williamina Fleming</a:t>
            </a:r>
            <a:endParaRPr/>
          </a:p>
        </p:txBody>
      </p:sp>
      <p:sp>
        <p:nvSpPr>
          <p:cNvPr id="98" name="Google Shape;98;p19"/>
          <p:cNvSpPr txBox="1"/>
          <p:nvPr/>
        </p:nvSpPr>
        <p:spPr>
          <a:xfrm>
            <a:off x="3779425" y="4239675"/>
            <a:ext cx="2024100" cy="2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Annie Jump Cannon</a:t>
            </a:r>
            <a:endParaRPr/>
          </a:p>
        </p:txBody>
      </p:sp>
      <p:pic>
        <p:nvPicPr>
          <p:cNvPr id="99" name="Google Shape;99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38425" y="799225"/>
            <a:ext cx="2095500" cy="356235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9"/>
          <p:cNvSpPr txBox="1"/>
          <p:nvPr/>
        </p:nvSpPr>
        <p:spPr>
          <a:xfrm>
            <a:off x="6933900" y="4568875"/>
            <a:ext cx="2210100" cy="2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Cecilia Payne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Precise Color Measurements - Filters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6" name="Google Shape;106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Measure brightness in two filters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Traditionally the ‘B’ and ‘V’ filters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Subtract the magnitudes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Stars are then described by their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B - V color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The B-V color of the Sun is 0.65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Remember: Color is related to </a:t>
            </a:r>
            <a:br>
              <a:rPr lang="en">
                <a:solidFill>
                  <a:srgbClr val="FFFFFF"/>
                </a:solidFill>
              </a:rPr>
            </a:br>
            <a:r>
              <a:rPr lang="en">
                <a:solidFill>
                  <a:srgbClr val="FFFFFF"/>
                </a:solidFill>
              </a:rPr>
              <a:t>temperature!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07" name="Google Shape;10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1432" y="1317150"/>
            <a:ext cx="3966693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4" name="Google Shape;11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11726"/>
            <a:ext cx="9144000" cy="39940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